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747" autoAdjust="0"/>
  </p:normalViewPr>
  <p:slideViewPr>
    <p:cSldViewPr snapToGrid="0">
      <p:cViewPr varScale="1">
        <p:scale>
          <a:sx n="58" d="100"/>
          <a:sy n="58" d="100"/>
        </p:scale>
        <p:origin x="98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78861-758F-4196-B93D-94C39E2EBEB7}" type="datetimeFigureOut">
              <a:rPr lang="en-KE" smtClean="0"/>
              <a:t>18/07/2021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C89392-6715-4950-818A-9BD7E10530BD}" type="slidenum">
              <a:rPr lang="en-KE" smtClean="0"/>
              <a:t>‹#›</a:t>
            </a:fld>
            <a:endParaRPr lang="en-KE"/>
          </a:p>
        </p:txBody>
      </p:sp>
    </p:spTree>
    <p:extLst>
      <p:ext uri="{BB962C8B-B14F-4D97-AF65-F5344CB8AC3E}">
        <p14:creationId xmlns:p14="http://schemas.microsoft.com/office/powerpoint/2010/main" val="577310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topic I have selected is the Lack of financial literacy among the African American community. African Americans are not exempted from an increasingly dynamic and unforgiving global economy where financial literacy is essential to financial decision-making (Amoah, 2016). Fundamentally, financial literacy refers to the level of knowledge in areas such as savings and investment, numeracy, stocks and bonds, inflation, interest, debt and risk management among others which assist in making informed financial decisions (Amoah, 2016). As such, financial literacy transforms an individual’s behavior and attitude regarding money, savings and risk management, as well as independent financial decision making (Amoah, 2016). Although most Americans lack financial literacy in general, African Americans in particular rank lowest (Amoah, 2016). Additionally, the African American community has the most drastic inequality of income and wealth with an underlying deficit in financial literacy resulting in cumbersome debts affecting individuals and the community as a whole (Brunson, 2016). Even worse, financial literacy levels have declined within the African American community in recent years, which indicates a growing problem that needs to be addressed to guarantee a favorable financial future for this community.</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69C89392-6715-4950-818A-9BD7E10530BD}" type="slidenum">
              <a:rPr lang="en-KE" smtClean="0"/>
              <a:t>2</a:t>
            </a:fld>
            <a:endParaRPr lang="en-KE"/>
          </a:p>
        </p:txBody>
      </p:sp>
    </p:spTree>
    <p:extLst>
      <p:ext uri="{BB962C8B-B14F-4D97-AF65-F5344CB8AC3E}">
        <p14:creationId xmlns:p14="http://schemas.microsoft.com/office/powerpoint/2010/main" val="3570869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topic is important to me because I believe that the current levels of financial literacy among African Americans can be detrimental to their financial and overall well-being now and in the future. In a dynamic global economy, this financial illiteracy may result in blacks being left behind. As such, I believe that studying the underlying factors that contribute to financial illiteracy will help us determine what needs to be altered to increase financial knowledge among the members of this community. Also, I am convinced that researching this topic will help us assess the effectiveness of current efforts aimed at increasing financial literacy among blacks, and how they can be improved. Ultimately, I believe that if appropriate interventions are not made, future generations of African Americans may face similar challenges and therefore perpetuate the vicious cycle of poor financial decisions due to low levels of financial literacy.</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69C89392-6715-4950-818A-9BD7E10530BD}" type="slidenum">
              <a:rPr lang="en-KE" smtClean="0"/>
              <a:t>3</a:t>
            </a:fld>
            <a:endParaRPr lang="en-KE"/>
          </a:p>
        </p:txBody>
      </p:sp>
    </p:spTree>
    <p:extLst>
      <p:ext uri="{BB962C8B-B14F-4D97-AF65-F5344CB8AC3E}">
        <p14:creationId xmlns:p14="http://schemas.microsoft.com/office/powerpoint/2010/main" val="4077321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E23447-9B95-42EC-913B-7BD50E78A420}" type="datetimeFigureOut">
              <a:rPr lang="en-KE" smtClean="0"/>
              <a:t>18/07/2021</a:t>
            </a:fld>
            <a:endParaRPr lang="en-KE"/>
          </a:p>
        </p:txBody>
      </p:sp>
      <p:sp>
        <p:nvSpPr>
          <p:cNvPr id="5" name="Footer Placeholder 4"/>
          <p:cNvSpPr>
            <a:spLocks noGrp="1"/>
          </p:cNvSpPr>
          <p:nvPr>
            <p:ph type="ftr" sz="quarter" idx="11"/>
          </p:nvPr>
        </p:nvSpPr>
        <p:spPr>
          <a:xfrm>
            <a:off x="2416500" y="329307"/>
            <a:ext cx="4973915" cy="309201"/>
          </a:xfrm>
        </p:spPr>
        <p:txBody>
          <a:bodyPr/>
          <a:lstStyle/>
          <a:p>
            <a:endParaRPr lang="en-KE"/>
          </a:p>
        </p:txBody>
      </p:sp>
      <p:sp>
        <p:nvSpPr>
          <p:cNvPr id="6" name="Slide Number Placeholder 5"/>
          <p:cNvSpPr>
            <a:spLocks noGrp="1"/>
          </p:cNvSpPr>
          <p:nvPr>
            <p:ph type="sldNum" sz="quarter" idx="12"/>
          </p:nvPr>
        </p:nvSpPr>
        <p:spPr>
          <a:xfrm>
            <a:off x="1437664" y="798973"/>
            <a:ext cx="811019" cy="503578"/>
          </a:xfrm>
        </p:spPr>
        <p:txBody>
          <a:bodyPr/>
          <a:lstStyle/>
          <a:p>
            <a:fld id="{70E993D1-46C0-4171-ABED-50B82528DEA5}" type="slidenum">
              <a:rPr lang="en-KE" smtClean="0"/>
              <a:t>‹#›</a:t>
            </a:fld>
            <a:endParaRPr lang="en-KE"/>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60202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E23447-9B95-42EC-913B-7BD50E78A420}" type="datetimeFigureOut">
              <a:rPr lang="en-KE" smtClean="0"/>
              <a:t>18/07/2021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0E993D1-46C0-4171-ABED-50B82528DEA5}" type="slidenum">
              <a:rPr lang="en-KE" smtClean="0"/>
              <a:t>‹#›</a:t>
            </a:fld>
            <a:endParaRPr lang="en-KE"/>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9467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E23447-9B95-42EC-913B-7BD50E78A420}" type="datetimeFigureOut">
              <a:rPr lang="en-KE" smtClean="0"/>
              <a:t>18/07/2021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0E993D1-46C0-4171-ABED-50B82528DEA5}" type="slidenum">
              <a:rPr lang="en-KE" smtClean="0"/>
              <a:t>‹#›</a:t>
            </a:fld>
            <a:endParaRPr lang="en-KE"/>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2330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E23447-9B95-42EC-913B-7BD50E78A420}" type="datetimeFigureOut">
              <a:rPr lang="en-KE" smtClean="0"/>
              <a:t>18/07/2021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0E993D1-46C0-4171-ABED-50B82528DEA5}" type="slidenum">
              <a:rPr lang="en-KE" smtClean="0"/>
              <a:t>‹#›</a:t>
            </a:fld>
            <a:endParaRPr lang="en-KE"/>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49000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E23447-9B95-42EC-913B-7BD50E78A420}" type="datetimeFigureOut">
              <a:rPr lang="en-KE" smtClean="0"/>
              <a:t>18/07/2021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0E993D1-46C0-4171-ABED-50B82528DEA5}" type="slidenum">
              <a:rPr lang="en-KE" smtClean="0"/>
              <a:t>‹#›</a:t>
            </a:fld>
            <a:endParaRPr lang="en-KE"/>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70584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E23447-9B95-42EC-913B-7BD50E78A420}" type="datetimeFigureOut">
              <a:rPr lang="en-KE" smtClean="0"/>
              <a:t>18/07/2021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70E993D1-46C0-4171-ABED-50B82528DEA5}" type="slidenum">
              <a:rPr lang="en-KE" smtClean="0"/>
              <a:t>‹#›</a:t>
            </a:fld>
            <a:endParaRPr lang="en-KE"/>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0035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E23447-9B95-42EC-913B-7BD50E78A420}" type="datetimeFigureOut">
              <a:rPr lang="en-KE" smtClean="0"/>
              <a:t>18/07/2021</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70E993D1-46C0-4171-ABED-50B82528DEA5}" type="slidenum">
              <a:rPr lang="en-KE" smtClean="0"/>
              <a:t>‹#›</a:t>
            </a:fld>
            <a:endParaRPr lang="en-KE"/>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98396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E23447-9B95-42EC-913B-7BD50E78A420}" type="datetimeFigureOut">
              <a:rPr lang="en-KE" smtClean="0"/>
              <a:t>18/07/2021</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70E993D1-46C0-4171-ABED-50B82528DEA5}" type="slidenum">
              <a:rPr lang="en-KE" smtClean="0"/>
              <a:t>‹#›</a:t>
            </a:fld>
            <a:endParaRPr lang="en-KE"/>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292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E23447-9B95-42EC-913B-7BD50E78A420}" type="datetimeFigureOut">
              <a:rPr lang="en-KE" smtClean="0"/>
              <a:t>18/07/2021</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70E993D1-46C0-4171-ABED-50B82528DEA5}" type="slidenum">
              <a:rPr lang="en-KE" smtClean="0"/>
              <a:t>‹#›</a:t>
            </a:fld>
            <a:endParaRPr lang="en-KE"/>
          </a:p>
        </p:txBody>
      </p:sp>
    </p:spTree>
    <p:extLst>
      <p:ext uri="{BB962C8B-B14F-4D97-AF65-F5344CB8AC3E}">
        <p14:creationId xmlns:p14="http://schemas.microsoft.com/office/powerpoint/2010/main" val="283716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E23447-9B95-42EC-913B-7BD50E78A420}" type="datetimeFigureOut">
              <a:rPr lang="en-KE" smtClean="0"/>
              <a:t>18/07/2021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70E993D1-46C0-4171-ABED-50B82528DEA5}" type="slidenum">
              <a:rPr lang="en-KE" smtClean="0"/>
              <a:t>‹#›</a:t>
            </a:fld>
            <a:endParaRPr lang="en-KE"/>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3896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BE23447-9B95-42EC-913B-7BD50E78A420}" type="datetimeFigureOut">
              <a:rPr lang="en-KE" smtClean="0"/>
              <a:t>18/07/2021</a:t>
            </a:fld>
            <a:endParaRPr lang="en-KE"/>
          </a:p>
        </p:txBody>
      </p:sp>
      <p:sp>
        <p:nvSpPr>
          <p:cNvPr id="6" name="Footer Placeholder 5"/>
          <p:cNvSpPr>
            <a:spLocks noGrp="1"/>
          </p:cNvSpPr>
          <p:nvPr>
            <p:ph type="ftr" sz="quarter" idx="11"/>
          </p:nvPr>
        </p:nvSpPr>
        <p:spPr>
          <a:xfrm>
            <a:off x="1447382" y="318640"/>
            <a:ext cx="5541004" cy="320931"/>
          </a:xfrm>
        </p:spPr>
        <p:txBody>
          <a:bodyPr/>
          <a:lstStyle/>
          <a:p>
            <a:endParaRPr lang="en-KE"/>
          </a:p>
        </p:txBody>
      </p:sp>
      <p:sp>
        <p:nvSpPr>
          <p:cNvPr id="7" name="Slide Number Placeholder 6"/>
          <p:cNvSpPr>
            <a:spLocks noGrp="1"/>
          </p:cNvSpPr>
          <p:nvPr>
            <p:ph type="sldNum" sz="quarter" idx="12"/>
          </p:nvPr>
        </p:nvSpPr>
        <p:spPr/>
        <p:txBody>
          <a:bodyPr/>
          <a:lstStyle/>
          <a:p>
            <a:fld id="{70E993D1-46C0-4171-ABED-50B82528DEA5}" type="slidenum">
              <a:rPr lang="en-KE" smtClean="0"/>
              <a:t>‹#›</a:t>
            </a:fld>
            <a:endParaRPr lang="en-KE"/>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8467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BE23447-9B95-42EC-913B-7BD50E78A420}" type="datetimeFigureOut">
              <a:rPr lang="en-KE" smtClean="0"/>
              <a:t>18/07/2021</a:t>
            </a:fld>
            <a:endParaRPr lang="en-KE"/>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KE"/>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0E993D1-46C0-4171-ABED-50B82528DEA5}" type="slidenum">
              <a:rPr lang="en-KE" smtClean="0"/>
              <a:t>‹#›</a:t>
            </a:fld>
            <a:endParaRPr lang="en-KE"/>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0624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30970-078A-48DD-A578-AACB9D79FB82}"/>
              </a:ext>
            </a:extLst>
          </p:cNvPr>
          <p:cNvSpPr>
            <a:spLocks noGrp="1"/>
          </p:cNvSpPr>
          <p:nvPr>
            <p:ph type="ctrTitle"/>
          </p:nvPr>
        </p:nvSpPr>
        <p:spPr>
          <a:xfrm>
            <a:off x="793215" y="143221"/>
            <a:ext cx="10697378" cy="3382178"/>
          </a:xfrm>
        </p:spPr>
        <p:txBody>
          <a:bodyPr>
            <a:normAutofit/>
          </a:bodyPr>
          <a:lstStyle/>
          <a:p>
            <a:pPr algn="ctr"/>
            <a:r>
              <a:rPr lang="en-US" sz="4800" dirty="0"/>
              <a:t>Lack of financial literacy in the African American Community and how it affects acquisition of generational wealth</a:t>
            </a:r>
            <a:endParaRPr lang="en-KE" sz="4800" dirty="0"/>
          </a:p>
        </p:txBody>
      </p:sp>
      <p:sp>
        <p:nvSpPr>
          <p:cNvPr id="3" name="Subtitle 2">
            <a:extLst>
              <a:ext uri="{FF2B5EF4-FFF2-40B4-BE49-F238E27FC236}">
                <a16:creationId xmlns:a16="http://schemas.microsoft.com/office/drawing/2014/main" id="{54C78F9F-EEA5-41B4-B6D5-6EBF68C236C0}"/>
              </a:ext>
            </a:extLst>
          </p:cNvPr>
          <p:cNvSpPr>
            <a:spLocks noGrp="1"/>
          </p:cNvSpPr>
          <p:nvPr>
            <p:ph type="subTitle" idx="1"/>
          </p:nvPr>
        </p:nvSpPr>
        <p:spPr>
          <a:xfrm>
            <a:off x="1112704" y="4112242"/>
            <a:ext cx="9555296" cy="1429243"/>
          </a:xfrm>
        </p:spPr>
        <p:txBody>
          <a:bodyPr/>
          <a:lstStyle/>
          <a:p>
            <a:pPr algn="ctr"/>
            <a:r>
              <a:rPr lang="en-US" dirty="0"/>
              <a:t>Student’s Name</a:t>
            </a:r>
          </a:p>
          <a:p>
            <a:pPr algn="ctr"/>
            <a:r>
              <a:rPr lang="en-US" dirty="0"/>
              <a:t>Institutional Affiliations</a:t>
            </a:r>
            <a:endParaRPr lang="en-KE" dirty="0"/>
          </a:p>
        </p:txBody>
      </p:sp>
    </p:spTree>
    <p:extLst>
      <p:ext uri="{BB962C8B-B14F-4D97-AF65-F5344CB8AC3E}">
        <p14:creationId xmlns:p14="http://schemas.microsoft.com/office/powerpoint/2010/main" val="1684416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7B899-7C6B-48D5-B2F7-2EAE1DACB32C}"/>
              </a:ext>
            </a:extLst>
          </p:cNvPr>
          <p:cNvSpPr>
            <a:spLocks noGrp="1"/>
          </p:cNvSpPr>
          <p:nvPr>
            <p:ph type="title"/>
          </p:nvPr>
        </p:nvSpPr>
        <p:spPr/>
        <p:txBody>
          <a:bodyPr/>
          <a:lstStyle/>
          <a:p>
            <a:pPr algn="ctr"/>
            <a:r>
              <a:rPr lang="en-US" dirty="0"/>
              <a:t>Quantitative Study #1</a:t>
            </a:r>
            <a:endParaRPr lang="en-KE" dirty="0"/>
          </a:p>
        </p:txBody>
      </p:sp>
      <p:sp>
        <p:nvSpPr>
          <p:cNvPr id="3" name="Content Placeholder 2">
            <a:extLst>
              <a:ext uri="{FF2B5EF4-FFF2-40B4-BE49-F238E27FC236}">
                <a16:creationId xmlns:a16="http://schemas.microsoft.com/office/drawing/2014/main" id="{4665072C-4524-4DB4-BBE5-BDD72557D43C}"/>
              </a:ext>
            </a:extLst>
          </p:cNvPr>
          <p:cNvSpPr>
            <a:spLocks noGrp="1"/>
          </p:cNvSpPr>
          <p:nvPr>
            <p:ph idx="1"/>
          </p:nvPr>
        </p:nvSpPr>
        <p:spPr/>
        <p:txBody>
          <a:bodyPr/>
          <a:lstStyle/>
          <a:p>
            <a:r>
              <a:rPr lang="en-US" dirty="0"/>
              <a:t>Amoah (2016) entitled: </a:t>
            </a:r>
            <a:r>
              <a:rPr lang="en-US" sz="2800" dirty="0">
                <a:solidFill>
                  <a:srgbClr val="000000"/>
                </a:solidFill>
                <a:effectLst/>
                <a:latin typeface="Times New Roman" panose="02020603050405020304" pitchFamily="18" charset="0"/>
                <a:ea typeface="Calibri" panose="020F0502020204030204" pitchFamily="34" charset="0"/>
              </a:rPr>
              <a:t>Assessing the level and impact of financial literacy on African Americans</a:t>
            </a:r>
            <a:endParaRPr lang="en-US" dirty="0"/>
          </a:p>
          <a:p>
            <a:pPr marL="0" indent="0">
              <a:buNone/>
            </a:pPr>
            <a:r>
              <a:rPr lang="en-US" b="1" u="sng" dirty="0"/>
              <a:t>Methods</a:t>
            </a:r>
          </a:p>
          <a:p>
            <a:r>
              <a:rPr lang="en-US" dirty="0"/>
              <a:t>382 African Americans living in Columbus, Ohio participated in a 31-survey questionnaire assessing the participants’ financial knowledge concerning income, money management, savings, spending, credit, and insurance. </a:t>
            </a:r>
            <a:endParaRPr lang="en-KE" dirty="0"/>
          </a:p>
        </p:txBody>
      </p:sp>
    </p:spTree>
    <p:extLst>
      <p:ext uri="{BB962C8B-B14F-4D97-AF65-F5344CB8AC3E}">
        <p14:creationId xmlns:p14="http://schemas.microsoft.com/office/powerpoint/2010/main" val="3600296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7DF9-670B-46B7-8433-07B78323B7CA}"/>
              </a:ext>
            </a:extLst>
          </p:cNvPr>
          <p:cNvSpPr>
            <a:spLocks noGrp="1"/>
          </p:cNvSpPr>
          <p:nvPr>
            <p:ph type="title"/>
          </p:nvPr>
        </p:nvSpPr>
        <p:spPr/>
        <p:txBody>
          <a:bodyPr/>
          <a:lstStyle/>
          <a:p>
            <a:pPr algn="ctr"/>
            <a:r>
              <a:rPr lang="en-US" dirty="0"/>
              <a:t>Quantitative Study #1 Continued</a:t>
            </a:r>
            <a:endParaRPr lang="en-KE" dirty="0"/>
          </a:p>
        </p:txBody>
      </p:sp>
      <p:sp>
        <p:nvSpPr>
          <p:cNvPr id="3" name="Content Placeholder 2">
            <a:extLst>
              <a:ext uri="{FF2B5EF4-FFF2-40B4-BE49-F238E27FC236}">
                <a16:creationId xmlns:a16="http://schemas.microsoft.com/office/drawing/2014/main" id="{86223573-B644-44A4-B0A6-8392CAC2989D}"/>
              </a:ext>
            </a:extLst>
          </p:cNvPr>
          <p:cNvSpPr>
            <a:spLocks noGrp="1"/>
          </p:cNvSpPr>
          <p:nvPr>
            <p:ph idx="1"/>
          </p:nvPr>
        </p:nvSpPr>
        <p:spPr/>
        <p:txBody>
          <a:bodyPr/>
          <a:lstStyle/>
          <a:p>
            <a:pPr marL="0" indent="0">
              <a:buNone/>
            </a:pPr>
            <a:r>
              <a:rPr lang="en-US" b="1" u="sng" dirty="0"/>
              <a:t>Findings</a:t>
            </a:r>
          </a:p>
          <a:p>
            <a:r>
              <a:rPr lang="en-US" dirty="0"/>
              <a:t>Research showed that African-Americans’ knowledge in financial matters is relatively below average and that formal financial</a:t>
            </a:r>
          </a:p>
          <a:p>
            <a:r>
              <a:rPr lang="en-US" dirty="0"/>
              <a:t>Education enhanced knowledge in financial matters among the African Americans.</a:t>
            </a:r>
          </a:p>
          <a:p>
            <a:r>
              <a:rPr lang="en-US" dirty="0"/>
              <a:t>Also found that African American males have more knowledge in financial matters than females.</a:t>
            </a:r>
          </a:p>
          <a:p>
            <a:r>
              <a:rPr lang="en-US" dirty="0"/>
              <a:t>More than half of African-Americans rely on themselves for financial decisions.</a:t>
            </a:r>
          </a:p>
          <a:p>
            <a:endParaRPr lang="en-US" dirty="0"/>
          </a:p>
          <a:p>
            <a:endParaRPr lang="en-KE" dirty="0"/>
          </a:p>
        </p:txBody>
      </p:sp>
    </p:spTree>
    <p:extLst>
      <p:ext uri="{BB962C8B-B14F-4D97-AF65-F5344CB8AC3E}">
        <p14:creationId xmlns:p14="http://schemas.microsoft.com/office/powerpoint/2010/main" val="2723498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75BF7-C97F-4940-A329-75E74C74D6DD}"/>
              </a:ext>
            </a:extLst>
          </p:cNvPr>
          <p:cNvSpPr>
            <a:spLocks noGrp="1"/>
          </p:cNvSpPr>
          <p:nvPr>
            <p:ph type="title"/>
          </p:nvPr>
        </p:nvSpPr>
        <p:spPr/>
        <p:txBody>
          <a:bodyPr/>
          <a:lstStyle/>
          <a:p>
            <a:pPr algn="ctr"/>
            <a:r>
              <a:rPr lang="en-US" dirty="0"/>
              <a:t>Quantitative Study #2</a:t>
            </a:r>
            <a:endParaRPr lang="en-KE" dirty="0"/>
          </a:p>
        </p:txBody>
      </p:sp>
      <p:sp>
        <p:nvSpPr>
          <p:cNvPr id="3" name="Content Placeholder 2">
            <a:extLst>
              <a:ext uri="{FF2B5EF4-FFF2-40B4-BE49-F238E27FC236}">
                <a16:creationId xmlns:a16="http://schemas.microsoft.com/office/drawing/2014/main" id="{E545F483-7389-473C-9AB5-926CC55DACC8}"/>
              </a:ext>
            </a:extLst>
          </p:cNvPr>
          <p:cNvSpPr>
            <a:spLocks noGrp="1"/>
          </p:cNvSpPr>
          <p:nvPr>
            <p:ph idx="1"/>
          </p:nvPr>
        </p:nvSpPr>
        <p:spPr/>
        <p:txBody>
          <a:bodyPr>
            <a:normAutofit fontScale="92500" lnSpcReduction="20000"/>
          </a:bodyPr>
          <a:lstStyle/>
          <a:p>
            <a:r>
              <a:rPr lang="en-US" dirty="0"/>
              <a:t>Hudson, Young, Anong, Hudson &amp; Davis (2017). Entitled: </a:t>
            </a:r>
            <a:r>
              <a:rPr lang="en-US" sz="2800" dirty="0">
                <a:solidFill>
                  <a:srgbClr val="000000"/>
                </a:solidFill>
                <a:effectLst/>
                <a:latin typeface="Times New Roman" panose="02020603050405020304" pitchFamily="18" charset="0"/>
                <a:ea typeface="Calibri" panose="020F0502020204030204" pitchFamily="34" charset="0"/>
              </a:rPr>
              <a:t>African American financial socialization.</a:t>
            </a:r>
            <a:endParaRPr lang="en-US" dirty="0"/>
          </a:p>
          <a:p>
            <a:pPr marL="0" indent="0">
              <a:buNone/>
            </a:pPr>
            <a:r>
              <a:rPr lang="en-US" b="1" u="sng" dirty="0"/>
              <a:t>Methods</a:t>
            </a:r>
          </a:p>
          <a:p>
            <a:r>
              <a:rPr lang="en-US" dirty="0"/>
              <a:t>Online survey was administered to 1819 African Americans to examine financial literacy, current financial assets, current financial debts and current financial behaviors of the participants.</a:t>
            </a:r>
          </a:p>
          <a:p>
            <a:r>
              <a:rPr lang="en-US" dirty="0"/>
              <a:t>Secondary data from the 2015 National Financial Capability.</a:t>
            </a:r>
          </a:p>
          <a:p>
            <a:r>
              <a:rPr lang="en-US" dirty="0"/>
              <a:t>The Study sponsored by the Financial Industry Regulatory Authority (FINRA) was also used to assess African Americans’ financial knowledge. </a:t>
            </a:r>
            <a:endParaRPr lang="en-KE" dirty="0"/>
          </a:p>
        </p:txBody>
      </p:sp>
    </p:spTree>
    <p:extLst>
      <p:ext uri="{BB962C8B-B14F-4D97-AF65-F5344CB8AC3E}">
        <p14:creationId xmlns:p14="http://schemas.microsoft.com/office/powerpoint/2010/main" val="2935704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9844A-F007-4FA5-8BBF-339DF61A00E5}"/>
              </a:ext>
            </a:extLst>
          </p:cNvPr>
          <p:cNvSpPr>
            <a:spLocks noGrp="1"/>
          </p:cNvSpPr>
          <p:nvPr>
            <p:ph type="title"/>
          </p:nvPr>
        </p:nvSpPr>
        <p:spPr/>
        <p:txBody>
          <a:bodyPr/>
          <a:lstStyle/>
          <a:p>
            <a:pPr algn="ctr"/>
            <a:r>
              <a:rPr lang="en-US" dirty="0"/>
              <a:t>Quantitative Study #2 Continued</a:t>
            </a:r>
            <a:endParaRPr lang="en-KE" dirty="0"/>
          </a:p>
        </p:txBody>
      </p:sp>
      <p:sp>
        <p:nvSpPr>
          <p:cNvPr id="3" name="Content Placeholder 2">
            <a:extLst>
              <a:ext uri="{FF2B5EF4-FFF2-40B4-BE49-F238E27FC236}">
                <a16:creationId xmlns:a16="http://schemas.microsoft.com/office/drawing/2014/main" id="{2A88A247-B5F1-4C2C-A307-F678FFBDD491}"/>
              </a:ext>
            </a:extLst>
          </p:cNvPr>
          <p:cNvSpPr>
            <a:spLocks noGrp="1"/>
          </p:cNvSpPr>
          <p:nvPr>
            <p:ph idx="1"/>
          </p:nvPr>
        </p:nvSpPr>
        <p:spPr/>
        <p:txBody>
          <a:bodyPr/>
          <a:lstStyle/>
          <a:p>
            <a:pPr marL="0" indent="0">
              <a:buNone/>
            </a:pPr>
            <a:r>
              <a:rPr lang="en-US" b="1" u="sng" dirty="0"/>
              <a:t>Findings</a:t>
            </a:r>
          </a:p>
          <a:p>
            <a:r>
              <a:rPr lang="en-US" dirty="0"/>
              <a:t>Study found that that African Americans were financially socialized primarily through their parents, life experiences and formal influences.</a:t>
            </a:r>
          </a:p>
          <a:p>
            <a:r>
              <a:rPr lang="en-US" dirty="0"/>
              <a:t>The study found out that educated White Americans were more financially knowledgeable than the educated African Americans.</a:t>
            </a:r>
          </a:p>
          <a:p>
            <a:r>
              <a:rPr lang="en-US" dirty="0"/>
              <a:t>The study also showed that self-directed influences significantly affected financial knowledge.</a:t>
            </a:r>
            <a:endParaRPr lang="en-KE" dirty="0"/>
          </a:p>
        </p:txBody>
      </p:sp>
    </p:spTree>
    <p:extLst>
      <p:ext uri="{BB962C8B-B14F-4D97-AF65-F5344CB8AC3E}">
        <p14:creationId xmlns:p14="http://schemas.microsoft.com/office/powerpoint/2010/main" val="1383346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1E429-8777-40B0-B3A3-CEF2360EB10F}"/>
              </a:ext>
            </a:extLst>
          </p:cNvPr>
          <p:cNvSpPr>
            <a:spLocks noGrp="1"/>
          </p:cNvSpPr>
          <p:nvPr>
            <p:ph type="title"/>
          </p:nvPr>
        </p:nvSpPr>
        <p:spPr/>
        <p:txBody>
          <a:bodyPr/>
          <a:lstStyle/>
          <a:p>
            <a:pPr algn="ctr"/>
            <a:r>
              <a:rPr lang="en-US" dirty="0"/>
              <a:t>Institutional Sources</a:t>
            </a:r>
            <a:endParaRPr lang="en-KE" dirty="0"/>
          </a:p>
        </p:txBody>
      </p:sp>
      <p:sp>
        <p:nvSpPr>
          <p:cNvPr id="3" name="Content Placeholder 2">
            <a:extLst>
              <a:ext uri="{FF2B5EF4-FFF2-40B4-BE49-F238E27FC236}">
                <a16:creationId xmlns:a16="http://schemas.microsoft.com/office/drawing/2014/main" id="{C55F3175-5B2C-4DDC-A736-83D1362403AB}"/>
              </a:ext>
            </a:extLst>
          </p:cNvPr>
          <p:cNvSpPr>
            <a:spLocks noGrp="1"/>
          </p:cNvSpPr>
          <p:nvPr>
            <p:ph idx="1"/>
          </p:nvPr>
        </p:nvSpPr>
        <p:spPr/>
        <p:txBody>
          <a:bodyPr/>
          <a:lstStyle/>
          <a:p>
            <a:pPr marL="514350" indent="-514350">
              <a:buFont typeface="+mj-lt"/>
              <a:buAutoNum type="arabicParenR"/>
            </a:pPr>
            <a:r>
              <a:rPr lang="en-US" dirty="0"/>
              <a:t>TIAA Institute (2021). Financial literacy, wellness and resilience among African Americans.</a:t>
            </a:r>
          </a:p>
          <a:p>
            <a:pPr marL="514350" indent="-514350">
              <a:buFont typeface="+mj-lt"/>
              <a:buAutoNum type="arabicParenR"/>
            </a:pPr>
            <a:r>
              <a:rPr lang="en-US" dirty="0"/>
              <a:t>Russia’s G20 Presidency and the OECD: Advancing National Strategies for Financial Education: A Joint Publication by Russia’s G20 Presidency and the OECD</a:t>
            </a:r>
            <a:endParaRPr lang="en-KE" dirty="0"/>
          </a:p>
        </p:txBody>
      </p:sp>
    </p:spTree>
    <p:extLst>
      <p:ext uri="{BB962C8B-B14F-4D97-AF65-F5344CB8AC3E}">
        <p14:creationId xmlns:p14="http://schemas.microsoft.com/office/powerpoint/2010/main" val="3340897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7F77F-9E87-4FA8-80AE-B4F49BA3DE01}"/>
              </a:ext>
            </a:extLst>
          </p:cNvPr>
          <p:cNvSpPr>
            <a:spLocks noGrp="1"/>
          </p:cNvSpPr>
          <p:nvPr>
            <p:ph type="title"/>
          </p:nvPr>
        </p:nvSpPr>
        <p:spPr/>
        <p:txBody>
          <a:bodyPr/>
          <a:lstStyle/>
          <a:p>
            <a:pPr algn="ctr"/>
            <a:r>
              <a:rPr lang="en-US" dirty="0"/>
              <a:t>What I have Learned in this Session</a:t>
            </a:r>
            <a:endParaRPr lang="en-KE" dirty="0"/>
          </a:p>
        </p:txBody>
      </p:sp>
      <p:sp>
        <p:nvSpPr>
          <p:cNvPr id="3" name="Content Placeholder 2">
            <a:extLst>
              <a:ext uri="{FF2B5EF4-FFF2-40B4-BE49-F238E27FC236}">
                <a16:creationId xmlns:a16="http://schemas.microsoft.com/office/drawing/2014/main" id="{0AA893ED-CC1A-4A54-A91D-432D32D2E76F}"/>
              </a:ext>
            </a:extLst>
          </p:cNvPr>
          <p:cNvSpPr>
            <a:spLocks noGrp="1"/>
          </p:cNvSpPr>
          <p:nvPr>
            <p:ph idx="1"/>
          </p:nvPr>
        </p:nvSpPr>
        <p:spPr/>
        <p:txBody>
          <a:bodyPr>
            <a:normAutofit lnSpcReduction="10000"/>
          </a:bodyPr>
          <a:lstStyle/>
          <a:p>
            <a:r>
              <a:rPr lang="en-US" dirty="0"/>
              <a:t>In this session, I have learned about sources in research.</a:t>
            </a:r>
          </a:p>
          <a:p>
            <a:r>
              <a:rPr lang="en-US" dirty="0"/>
              <a:t>I understand that I need sources of information to construct  and support my points in my research study.</a:t>
            </a:r>
          </a:p>
          <a:p>
            <a:r>
              <a:rPr lang="en-US" dirty="0"/>
              <a:t>TI have learned that this ensures credibility of my research work.</a:t>
            </a:r>
          </a:p>
          <a:p>
            <a:r>
              <a:rPr lang="en-US" dirty="0"/>
              <a:t>Sources might be qualitative or quantitative in nature.</a:t>
            </a:r>
          </a:p>
          <a:p>
            <a:r>
              <a:rPr lang="en-US" dirty="0" err="1"/>
              <a:t>Thye</a:t>
            </a:r>
            <a:r>
              <a:rPr lang="en-US" dirty="0"/>
              <a:t> can also be institutional.</a:t>
            </a:r>
          </a:p>
          <a:p>
            <a:r>
              <a:rPr lang="en-US" dirty="0"/>
              <a:t>Grey literature is also important in helping a researcher like me to find background information about the topic under study.</a:t>
            </a:r>
            <a:endParaRPr lang="en-KE" dirty="0"/>
          </a:p>
        </p:txBody>
      </p:sp>
    </p:spTree>
    <p:extLst>
      <p:ext uri="{BB962C8B-B14F-4D97-AF65-F5344CB8AC3E}">
        <p14:creationId xmlns:p14="http://schemas.microsoft.com/office/powerpoint/2010/main" val="778357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F3E47-46B0-4F2F-BC5E-4AEB62208934}"/>
              </a:ext>
            </a:extLst>
          </p:cNvPr>
          <p:cNvSpPr>
            <a:spLocks noGrp="1"/>
          </p:cNvSpPr>
          <p:nvPr>
            <p:ph type="title"/>
          </p:nvPr>
        </p:nvSpPr>
        <p:spPr/>
        <p:txBody>
          <a:bodyPr/>
          <a:lstStyle/>
          <a:p>
            <a:pPr algn="ctr"/>
            <a:r>
              <a:rPr lang="en-US" dirty="0"/>
              <a:t>Next Steps Towards Preparing for my \research</a:t>
            </a:r>
            <a:endParaRPr lang="en-KE" dirty="0"/>
          </a:p>
        </p:txBody>
      </p:sp>
      <p:sp>
        <p:nvSpPr>
          <p:cNvPr id="3" name="Content Placeholder 2">
            <a:extLst>
              <a:ext uri="{FF2B5EF4-FFF2-40B4-BE49-F238E27FC236}">
                <a16:creationId xmlns:a16="http://schemas.microsoft.com/office/drawing/2014/main" id="{5B399B66-3652-40C9-9BBE-B5C308B117AE}"/>
              </a:ext>
            </a:extLst>
          </p:cNvPr>
          <p:cNvSpPr>
            <a:spLocks noGrp="1"/>
          </p:cNvSpPr>
          <p:nvPr>
            <p:ph idx="1"/>
          </p:nvPr>
        </p:nvSpPr>
        <p:spPr/>
        <p:txBody>
          <a:bodyPr/>
          <a:lstStyle/>
          <a:p>
            <a:r>
              <a:rPr lang="en-US" dirty="0"/>
              <a:t>My next step will be to </a:t>
            </a:r>
            <a:r>
              <a:rPr lang="en-US" dirty="0" err="1"/>
              <a:t>conuct</a:t>
            </a:r>
            <a:r>
              <a:rPr lang="en-US" dirty="0"/>
              <a:t> a thorough literature review on my topic of interest (within the next 1 month).</a:t>
            </a:r>
          </a:p>
          <a:p>
            <a:r>
              <a:rPr lang="en-US" dirty="0"/>
              <a:t>Then I will move on to design the methods of research study. That will involve methods of collecting, recording and analyzing data (Should be done by end of September).</a:t>
            </a:r>
          </a:p>
          <a:p>
            <a:r>
              <a:rPr lang="en-US" dirty="0"/>
              <a:t>Then I will proceed to collect data using the methods designed. (By end of October).</a:t>
            </a:r>
          </a:p>
          <a:p>
            <a:r>
              <a:rPr lang="en-US" dirty="0"/>
              <a:t>Once I have the data, I will analyze it and prepare a research report. (I look to complete this by end of </a:t>
            </a:r>
            <a:r>
              <a:rPr lang="en-US" dirty="0" err="1"/>
              <a:t>Novemebr</a:t>
            </a:r>
            <a:r>
              <a:rPr lang="en-US" dirty="0"/>
              <a:t>).</a:t>
            </a:r>
            <a:endParaRPr lang="en-KE" dirty="0"/>
          </a:p>
        </p:txBody>
      </p:sp>
    </p:spTree>
    <p:extLst>
      <p:ext uri="{BB962C8B-B14F-4D97-AF65-F5344CB8AC3E}">
        <p14:creationId xmlns:p14="http://schemas.microsoft.com/office/powerpoint/2010/main" val="3593312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EFA37-C73E-4390-9D68-268F75628316}"/>
              </a:ext>
            </a:extLst>
          </p:cNvPr>
          <p:cNvSpPr>
            <a:spLocks noGrp="1"/>
          </p:cNvSpPr>
          <p:nvPr>
            <p:ph type="title"/>
          </p:nvPr>
        </p:nvSpPr>
        <p:spPr>
          <a:xfrm>
            <a:off x="838200" y="365125"/>
            <a:ext cx="10515600" cy="956899"/>
          </a:xfrm>
        </p:spPr>
        <p:txBody>
          <a:bodyPr/>
          <a:lstStyle/>
          <a:p>
            <a:pPr algn="ctr"/>
            <a:r>
              <a:rPr lang="en-US" dirty="0"/>
              <a:t>References</a:t>
            </a:r>
            <a:endParaRPr lang="en-KE" dirty="0"/>
          </a:p>
        </p:txBody>
      </p:sp>
      <p:pic>
        <p:nvPicPr>
          <p:cNvPr id="5" name="Content Placeholder 4">
            <a:extLst>
              <a:ext uri="{FF2B5EF4-FFF2-40B4-BE49-F238E27FC236}">
                <a16:creationId xmlns:a16="http://schemas.microsoft.com/office/drawing/2014/main" id="{7793717F-E50A-43C0-8AAA-89EBE8F32A38}"/>
              </a:ext>
            </a:extLst>
          </p:cNvPr>
          <p:cNvPicPr>
            <a:picLocks noGrp="1" noChangeAspect="1"/>
          </p:cNvPicPr>
          <p:nvPr>
            <p:ph idx="1"/>
          </p:nvPr>
        </p:nvPicPr>
        <p:blipFill>
          <a:blip r:embed="rId2"/>
          <a:stretch>
            <a:fillRect/>
          </a:stretch>
        </p:blipFill>
        <p:spPr>
          <a:xfrm>
            <a:off x="838200" y="2027103"/>
            <a:ext cx="9154099" cy="4054207"/>
          </a:xfrm>
        </p:spPr>
      </p:pic>
    </p:spTree>
    <p:extLst>
      <p:ext uri="{BB962C8B-B14F-4D97-AF65-F5344CB8AC3E}">
        <p14:creationId xmlns:p14="http://schemas.microsoft.com/office/powerpoint/2010/main" val="2103171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91FFF-8DF7-46E7-B1BE-253A98463941}"/>
              </a:ext>
            </a:extLst>
          </p:cNvPr>
          <p:cNvSpPr>
            <a:spLocks noGrp="1"/>
          </p:cNvSpPr>
          <p:nvPr>
            <p:ph type="title"/>
          </p:nvPr>
        </p:nvSpPr>
        <p:spPr/>
        <p:txBody>
          <a:bodyPr/>
          <a:lstStyle/>
          <a:p>
            <a:pPr algn="ctr"/>
            <a:r>
              <a:rPr lang="en-US" dirty="0"/>
              <a:t>My Topic of Interest</a:t>
            </a:r>
            <a:endParaRPr lang="en-KE" dirty="0"/>
          </a:p>
        </p:txBody>
      </p:sp>
      <p:sp>
        <p:nvSpPr>
          <p:cNvPr id="3" name="Content Placeholder 2">
            <a:extLst>
              <a:ext uri="{FF2B5EF4-FFF2-40B4-BE49-F238E27FC236}">
                <a16:creationId xmlns:a16="http://schemas.microsoft.com/office/drawing/2014/main" id="{794D3E52-4F64-4F27-9E90-486047502D2A}"/>
              </a:ext>
            </a:extLst>
          </p:cNvPr>
          <p:cNvSpPr>
            <a:spLocks noGrp="1"/>
          </p:cNvSpPr>
          <p:nvPr>
            <p:ph idx="1"/>
          </p:nvPr>
        </p:nvSpPr>
        <p:spPr/>
        <p:txBody>
          <a:bodyPr/>
          <a:lstStyle/>
          <a:p>
            <a:r>
              <a:rPr lang="en-US" dirty="0"/>
              <a:t>My topic is: The lack of financial literacy in the African American community and the affect it has on the ability to acquire generational wealth.</a:t>
            </a:r>
          </a:p>
          <a:p>
            <a:r>
              <a:rPr lang="en-US" dirty="0"/>
              <a:t>I will explore this by concentrating on the African American community’s lack of financial literacy.</a:t>
            </a:r>
          </a:p>
          <a:p>
            <a:r>
              <a:rPr lang="en-US" dirty="0"/>
              <a:t>This lack of financial literacy has made it hard for many of them to acquire generational wealth.</a:t>
            </a:r>
          </a:p>
          <a:p>
            <a:r>
              <a:rPr lang="en-US" dirty="0"/>
              <a:t>The reason for this is that wealth is built on the mindset of </a:t>
            </a:r>
            <a:r>
              <a:rPr lang="en-US" dirty="0" err="1"/>
              <a:t>fincial</a:t>
            </a:r>
            <a:r>
              <a:rPr lang="en-US" dirty="0"/>
              <a:t> stability and it takes financial literacy to have it.</a:t>
            </a:r>
            <a:endParaRPr lang="en-KE" dirty="0"/>
          </a:p>
        </p:txBody>
      </p:sp>
    </p:spTree>
    <p:extLst>
      <p:ext uri="{BB962C8B-B14F-4D97-AF65-F5344CB8AC3E}">
        <p14:creationId xmlns:p14="http://schemas.microsoft.com/office/powerpoint/2010/main" val="3867703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5C260-5D51-42F5-80A2-838212EAF9C8}"/>
              </a:ext>
            </a:extLst>
          </p:cNvPr>
          <p:cNvSpPr>
            <a:spLocks noGrp="1"/>
          </p:cNvSpPr>
          <p:nvPr>
            <p:ph type="title"/>
          </p:nvPr>
        </p:nvSpPr>
        <p:spPr/>
        <p:txBody>
          <a:bodyPr/>
          <a:lstStyle/>
          <a:p>
            <a:pPr algn="ctr"/>
            <a:r>
              <a:rPr lang="en-US" dirty="0"/>
              <a:t>Why I am Interested in this Topic</a:t>
            </a:r>
            <a:endParaRPr lang="en-KE" dirty="0"/>
          </a:p>
        </p:txBody>
      </p:sp>
      <p:sp>
        <p:nvSpPr>
          <p:cNvPr id="3" name="Content Placeholder 2">
            <a:extLst>
              <a:ext uri="{FF2B5EF4-FFF2-40B4-BE49-F238E27FC236}">
                <a16:creationId xmlns:a16="http://schemas.microsoft.com/office/drawing/2014/main" id="{80B50E8F-A6D2-427E-A8FD-BF9077465E4E}"/>
              </a:ext>
            </a:extLst>
          </p:cNvPr>
          <p:cNvSpPr>
            <a:spLocks noGrp="1"/>
          </p:cNvSpPr>
          <p:nvPr>
            <p:ph idx="1"/>
          </p:nvPr>
        </p:nvSpPr>
        <p:spPr/>
        <p:txBody>
          <a:bodyPr/>
          <a:lstStyle/>
          <a:p>
            <a:r>
              <a:rPr lang="en-US" dirty="0"/>
              <a:t>I am interested in this topic because I am yearning to become one of the African American women to become successful in business.</a:t>
            </a:r>
          </a:p>
          <a:p>
            <a:r>
              <a:rPr lang="en-US" dirty="0"/>
              <a:t>I have seen that there is lack of enough role models, especially African American entrepreneurs that the community members can copy.</a:t>
            </a:r>
          </a:p>
          <a:p>
            <a:r>
              <a:rPr lang="en-US" dirty="0"/>
              <a:t>Exposing the factors behind the lack of financial literacy can help to bring to light ways of changing this situation.</a:t>
            </a:r>
            <a:endParaRPr lang="en-KE" dirty="0"/>
          </a:p>
        </p:txBody>
      </p:sp>
    </p:spTree>
    <p:extLst>
      <p:ext uri="{BB962C8B-B14F-4D97-AF65-F5344CB8AC3E}">
        <p14:creationId xmlns:p14="http://schemas.microsoft.com/office/powerpoint/2010/main" val="2152972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FED02-5B8F-4978-843C-83B772454702}"/>
              </a:ext>
            </a:extLst>
          </p:cNvPr>
          <p:cNvSpPr>
            <a:spLocks noGrp="1"/>
          </p:cNvSpPr>
          <p:nvPr>
            <p:ph type="title"/>
          </p:nvPr>
        </p:nvSpPr>
        <p:spPr/>
        <p:txBody>
          <a:bodyPr/>
          <a:lstStyle/>
          <a:p>
            <a:pPr algn="ctr"/>
            <a:r>
              <a:rPr lang="en-US" dirty="0"/>
              <a:t>How this Topic is Related to my Field of Study</a:t>
            </a:r>
            <a:endParaRPr lang="en-KE" dirty="0"/>
          </a:p>
        </p:txBody>
      </p:sp>
      <p:sp>
        <p:nvSpPr>
          <p:cNvPr id="3" name="Content Placeholder 2">
            <a:extLst>
              <a:ext uri="{FF2B5EF4-FFF2-40B4-BE49-F238E27FC236}">
                <a16:creationId xmlns:a16="http://schemas.microsoft.com/office/drawing/2014/main" id="{ABBABF04-DBC5-46E2-838B-1676D58FC9BB}"/>
              </a:ext>
            </a:extLst>
          </p:cNvPr>
          <p:cNvSpPr>
            <a:spLocks noGrp="1"/>
          </p:cNvSpPr>
          <p:nvPr>
            <p:ph idx="1"/>
          </p:nvPr>
        </p:nvSpPr>
        <p:spPr/>
        <p:txBody>
          <a:bodyPr>
            <a:normAutofit lnSpcReduction="10000"/>
          </a:bodyPr>
          <a:lstStyle/>
          <a:p>
            <a:r>
              <a:rPr lang="en-US" dirty="0"/>
              <a:t>This topic is to a large extent related to my field of study</a:t>
            </a:r>
          </a:p>
          <a:p>
            <a:r>
              <a:rPr lang="en-US" dirty="0"/>
              <a:t>I am currently undertaking a masters program in Business, specifically in entrepreneurship option.</a:t>
            </a:r>
          </a:p>
          <a:p>
            <a:r>
              <a:rPr lang="en-US" dirty="0"/>
              <a:t>Entrepreneurship is defined as a process of coming up with a business idea and implementing it by setting up a business with the hope of making a profit.</a:t>
            </a:r>
          </a:p>
          <a:p>
            <a:r>
              <a:rPr lang="en-US" dirty="0"/>
              <a:t>Being an entrepreneur, I must have financial literacy.</a:t>
            </a:r>
          </a:p>
          <a:p>
            <a:r>
              <a:rPr lang="en-US" dirty="0"/>
              <a:t>Financial literacy helps me to manage risks and balance the expenditures against the income so that I can realize  profit.</a:t>
            </a:r>
            <a:endParaRPr lang="en-KE" dirty="0"/>
          </a:p>
        </p:txBody>
      </p:sp>
    </p:spTree>
    <p:extLst>
      <p:ext uri="{BB962C8B-B14F-4D97-AF65-F5344CB8AC3E}">
        <p14:creationId xmlns:p14="http://schemas.microsoft.com/office/powerpoint/2010/main" val="1873804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66C12-6CB7-488B-BBC4-1C6A29AA1659}"/>
              </a:ext>
            </a:extLst>
          </p:cNvPr>
          <p:cNvSpPr>
            <a:spLocks noGrp="1"/>
          </p:cNvSpPr>
          <p:nvPr>
            <p:ph type="title"/>
          </p:nvPr>
        </p:nvSpPr>
        <p:spPr>
          <a:xfrm>
            <a:off x="1451579" y="143219"/>
            <a:ext cx="9603275" cy="848299"/>
          </a:xfrm>
        </p:spPr>
        <p:txBody>
          <a:bodyPr>
            <a:normAutofit fontScale="90000"/>
          </a:bodyPr>
          <a:lstStyle/>
          <a:p>
            <a:pPr algn="ctr"/>
            <a:r>
              <a:rPr lang="en-US" dirty="0"/>
              <a:t>Venn Diagram of the Areas that I am Researching</a:t>
            </a:r>
            <a:endParaRPr lang="en-KE" dirty="0"/>
          </a:p>
        </p:txBody>
      </p:sp>
      <p:pic>
        <p:nvPicPr>
          <p:cNvPr id="13" name="Content Placeholder 12">
            <a:extLst>
              <a:ext uri="{FF2B5EF4-FFF2-40B4-BE49-F238E27FC236}">
                <a16:creationId xmlns:a16="http://schemas.microsoft.com/office/drawing/2014/main" id="{BA11484A-81D1-4561-AE92-70CF38F9E859}"/>
              </a:ext>
            </a:extLst>
          </p:cNvPr>
          <p:cNvPicPr>
            <a:picLocks noGrp="1" noChangeAspect="1"/>
          </p:cNvPicPr>
          <p:nvPr>
            <p:ph idx="1"/>
          </p:nvPr>
        </p:nvPicPr>
        <p:blipFill>
          <a:blip r:embed="rId2"/>
          <a:stretch>
            <a:fillRect/>
          </a:stretch>
        </p:blipFill>
        <p:spPr>
          <a:xfrm>
            <a:off x="1322025" y="991518"/>
            <a:ext cx="9276202" cy="5056743"/>
          </a:xfrm>
          <a:prstGeom prst="rect">
            <a:avLst/>
          </a:prstGeom>
        </p:spPr>
      </p:pic>
    </p:spTree>
    <p:extLst>
      <p:ext uri="{BB962C8B-B14F-4D97-AF65-F5344CB8AC3E}">
        <p14:creationId xmlns:p14="http://schemas.microsoft.com/office/powerpoint/2010/main" val="2072820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A8F96-98DB-40E5-A248-14C2E11659CB}"/>
              </a:ext>
            </a:extLst>
          </p:cNvPr>
          <p:cNvSpPr>
            <a:spLocks noGrp="1"/>
          </p:cNvSpPr>
          <p:nvPr>
            <p:ph type="title"/>
          </p:nvPr>
        </p:nvSpPr>
        <p:spPr/>
        <p:txBody>
          <a:bodyPr/>
          <a:lstStyle/>
          <a:p>
            <a:pPr algn="ctr"/>
            <a:r>
              <a:rPr lang="en-US" dirty="0"/>
              <a:t>Qualitative Study 1</a:t>
            </a:r>
            <a:endParaRPr lang="en-KE" dirty="0"/>
          </a:p>
        </p:txBody>
      </p:sp>
      <p:sp>
        <p:nvSpPr>
          <p:cNvPr id="3" name="Content Placeholder 2">
            <a:extLst>
              <a:ext uri="{FF2B5EF4-FFF2-40B4-BE49-F238E27FC236}">
                <a16:creationId xmlns:a16="http://schemas.microsoft.com/office/drawing/2014/main" id="{F643B37E-8AD3-4D29-BAC7-59D2B22711E0}"/>
              </a:ext>
            </a:extLst>
          </p:cNvPr>
          <p:cNvSpPr>
            <a:spLocks noGrp="1"/>
          </p:cNvSpPr>
          <p:nvPr>
            <p:ph idx="1"/>
          </p:nvPr>
        </p:nvSpPr>
        <p:spPr/>
        <p:txBody>
          <a:bodyPr/>
          <a:lstStyle/>
          <a:p>
            <a:r>
              <a:rPr lang="en-US" dirty="0"/>
              <a:t>Brunson (2016). Entitled </a:t>
            </a:r>
            <a:r>
              <a:rPr lang="en-US" sz="1800" i="1" dirty="0">
                <a:solidFill>
                  <a:srgbClr val="000000"/>
                </a:solidFill>
                <a:effectLst/>
                <a:latin typeface="Times New Roman" panose="02020603050405020304" pitchFamily="18" charset="0"/>
                <a:ea typeface="Calibri" panose="020F0502020204030204" pitchFamily="34" charset="0"/>
              </a:rPr>
              <a:t>Financial literacy and the impact in the African American community</a:t>
            </a:r>
            <a:endParaRPr lang="en-US" dirty="0"/>
          </a:p>
          <a:p>
            <a:pPr marL="0" indent="0">
              <a:buNone/>
            </a:pPr>
            <a:r>
              <a:rPr lang="en-US" dirty="0"/>
              <a:t> </a:t>
            </a:r>
            <a:r>
              <a:rPr lang="en-US" b="1" u="sng" dirty="0"/>
              <a:t>Methods</a:t>
            </a:r>
            <a:r>
              <a:rPr lang="en-US" dirty="0"/>
              <a:t>:</a:t>
            </a:r>
          </a:p>
          <a:p>
            <a:r>
              <a:rPr lang="en-US" dirty="0"/>
              <a:t>11 African American individuals from Akron, Ohio were interviewed face-to-face in one-hour increments using structured interview questions related to finance and debt to understand the problem of lack of financial literacy and the impact it has on the African American Community.</a:t>
            </a:r>
          </a:p>
          <a:p>
            <a:r>
              <a:rPr lang="en-US" dirty="0"/>
              <a:t> The interviewer collected data through examining documents and observing behavior.</a:t>
            </a:r>
            <a:endParaRPr lang="en-KE" dirty="0"/>
          </a:p>
        </p:txBody>
      </p:sp>
    </p:spTree>
    <p:extLst>
      <p:ext uri="{BB962C8B-B14F-4D97-AF65-F5344CB8AC3E}">
        <p14:creationId xmlns:p14="http://schemas.microsoft.com/office/powerpoint/2010/main" val="2947120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C0F82-33D9-4AC9-A746-FCB1BF9A02A2}"/>
              </a:ext>
            </a:extLst>
          </p:cNvPr>
          <p:cNvSpPr>
            <a:spLocks noGrp="1"/>
          </p:cNvSpPr>
          <p:nvPr>
            <p:ph type="title"/>
          </p:nvPr>
        </p:nvSpPr>
        <p:spPr/>
        <p:txBody>
          <a:bodyPr/>
          <a:lstStyle/>
          <a:p>
            <a:pPr algn="ctr"/>
            <a:r>
              <a:rPr lang="en-US" dirty="0"/>
              <a:t>Qualitative Study 1 Continued</a:t>
            </a:r>
            <a:endParaRPr lang="en-KE" dirty="0"/>
          </a:p>
        </p:txBody>
      </p:sp>
      <p:sp>
        <p:nvSpPr>
          <p:cNvPr id="3" name="Content Placeholder 2">
            <a:extLst>
              <a:ext uri="{FF2B5EF4-FFF2-40B4-BE49-F238E27FC236}">
                <a16:creationId xmlns:a16="http://schemas.microsoft.com/office/drawing/2014/main" id="{BB8B68DC-DFE3-4964-A42F-7B47FD9C3C32}"/>
              </a:ext>
            </a:extLst>
          </p:cNvPr>
          <p:cNvSpPr>
            <a:spLocks noGrp="1"/>
          </p:cNvSpPr>
          <p:nvPr>
            <p:ph idx="1"/>
          </p:nvPr>
        </p:nvSpPr>
        <p:spPr/>
        <p:txBody>
          <a:bodyPr/>
          <a:lstStyle/>
          <a:p>
            <a:pPr marL="0" indent="0">
              <a:buNone/>
            </a:pPr>
            <a:r>
              <a:rPr lang="en-US" b="1" u="sng" dirty="0"/>
              <a:t>Findings</a:t>
            </a:r>
            <a:r>
              <a:rPr lang="en-US" dirty="0"/>
              <a:t>:</a:t>
            </a:r>
          </a:p>
          <a:p>
            <a:r>
              <a:rPr lang="en-US" dirty="0"/>
              <a:t>Research showed that the individuals had a basic understanding of financial education, but circumstances in the African American community such as unemployment, low wage, and financial education prevent individuals from making great financial decisions.</a:t>
            </a:r>
          </a:p>
          <a:p>
            <a:r>
              <a:rPr lang="en-US" dirty="0"/>
              <a:t>Thus. creating generational wealth was hampered in the African American community.</a:t>
            </a:r>
            <a:endParaRPr lang="en-KE" dirty="0"/>
          </a:p>
        </p:txBody>
      </p:sp>
    </p:spTree>
    <p:extLst>
      <p:ext uri="{BB962C8B-B14F-4D97-AF65-F5344CB8AC3E}">
        <p14:creationId xmlns:p14="http://schemas.microsoft.com/office/powerpoint/2010/main" val="2054061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7C395-C9F8-4387-A493-BC86A2C73668}"/>
              </a:ext>
            </a:extLst>
          </p:cNvPr>
          <p:cNvSpPr>
            <a:spLocks noGrp="1"/>
          </p:cNvSpPr>
          <p:nvPr>
            <p:ph type="title"/>
          </p:nvPr>
        </p:nvSpPr>
        <p:spPr/>
        <p:txBody>
          <a:bodyPr/>
          <a:lstStyle/>
          <a:p>
            <a:pPr algn="ctr"/>
            <a:r>
              <a:rPr lang="en-US" dirty="0"/>
              <a:t>Qualitative Study #2</a:t>
            </a:r>
            <a:endParaRPr lang="en-KE" dirty="0"/>
          </a:p>
        </p:txBody>
      </p:sp>
      <p:sp>
        <p:nvSpPr>
          <p:cNvPr id="3" name="Content Placeholder 2">
            <a:extLst>
              <a:ext uri="{FF2B5EF4-FFF2-40B4-BE49-F238E27FC236}">
                <a16:creationId xmlns:a16="http://schemas.microsoft.com/office/drawing/2014/main" id="{4B3D781C-DE9B-4822-973E-6EC66CC991D6}"/>
              </a:ext>
            </a:extLst>
          </p:cNvPr>
          <p:cNvSpPr>
            <a:spLocks noGrp="1"/>
          </p:cNvSpPr>
          <p:nvPr>
            <p:ph idx="1"/>
          </p:nvPr>
        </p:nvSpPr>
        <p:spPr/>
        <p:txBody>
          <a:bodyPr/>
          <a:lstStyle/>
          <a:p>
            <a:r>
              <a:rPr lang="en-US" dirty="0"/>
              <a:t>Borden, Lee, </a:t>
            </a:r>
            <a:r>
              <a:rPr lang="en-US" dirty="0" err="1"/>
              <a:t>Serido</a:t>
            </a:r>
            <a:r>
              <a:rPr lang="en-US" dirty="0"/>
              <a:t> &amp; Collins (2008) entitled </a:t>
            </a:r>
            <a:r>
              <a:rPr lang="en-US" sz="1800" dirty="0">
                <a:solidFill>
                  <a:srgbClr val="000000"/>
                </a:solidFill>
                <a:effectLst/>
                <a:latin typeface="Times New Roman" panose="02020603050405020304" pitchFamily="18" charset="0"/>
                <a:ea typeface="Calibri" panose="020F0502020204030204" pitchFamily="34" charset="0"/>
              </a:rPr>
              <a:t>Changing college students’ financial knowledge, attitudes, and behavior through seminar participation.</a:t>
            </a:r>
            <a:endParaRPr lang="en-US" dirty="0"/>
          </a:p>
          <a:p>
            <a:pPr marL="0" indent="0">
              <a:buNone/>
            </a:pPr>
            <a:r>
              <a:rPr lang="en-US" b="1" u="sng" dirty="0"/>
              <a:t>Methods</a:t>
            </a:r>
          </a:p>
          <a:p>
            <a:r>
              <a:rPr lang="en-US" dirty="0"/>
              <a:t>Pre- and post-test data were collected from 93 students with 12% being of African or African American descent to understand the relationship of demographic variables on college students’ financial knowledge, attitudes, and behaviors.</a:t>
            </a:r>
          </a:p>
          <a:p>
            <a:r>
              <a:rPr lang="en-US" dirty="0"/>
              <a:t>It explored the interrelationships among students’ initial levels of financial knowledge, attitudes toward credit, and their financial behaviors</a:t>
            </a:r>
            <a:endParaRPr lang="en-KE" dirty="0"/>
          </a:p>
        </p:txBody>
      </p:sp>
    </p:spTree>
    <p:extLst>
      <p:ext uri="{BB962C8B-B14F-4D97-AF65-F5344CB8AC3E}">
        <p14:creationId xmlns:p14="http://schemas.microsoft.com/office/powerpoint/2010/main" val="399290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E6665-3AD4-4340-8081-0149AD8F2D3E}"/>
              </a:ext>
            </a:extLst>
          </p:cNvPr>
          <p:cNvSpPr>
            <a:spLocks noGrp="1"/>
          </p:cNvSpPr>
          <p:nvPr>
            <p:ph type="title"/>
          </p:nvPr>
        </p:nvSpPr>
        <p:spPr/>
        <p:txBody>
          <a:bodyPr/>
          <a:lstStyle/>
          <a:p>
            <a:pPr algn="ctr"/>
            <a:r>
              <a:rPr lang="en-US" dirty="0"/>
              <a:t>Qualitative Study #2 Continued</a:t>
            </a:r>
            <a:endParaRPr lang="en-KE" dirty="0"/>
          </a:p>
        </p:txBody>
      </p:sp>
      <p:sp>
        <p:nvSpPr>
          <p:cNvPr id="3" name="Content Placeholder 2">
            <a:extLst>
              <a:ext uri="{FF2B5EF4-FFF2-40B4-BE49-F238E27FC236}">
                <a16:creationId xmlns:a16="http://schemas.microsoft.com/office/drawing/2014/main" id="{42C00531-9F8F-4184-AF5E-F5BC73C747F2}"/>
              </a:ext>
            </a:extLst>
          </p:cNvPr>
          <p:cNvSpPr>
            <a:spLocks noGrp="1"/>
          </p:cNvSpPr>
          <p:nvPr>
            <p:ph idx="1"/>
          </p:nvPr>
        </p:nvSpPr>
        <p:spPr/>
        <p:txBody>
          <a:bodyPr/>
          <a:lstStyle/>
          <a:p>
            <a:pPr marL="0" indent="0">
              <a:buNone/>
            </a:pPr>
            <a:r>
              <a:rPr lang="en-US" b="1" u="sng" dirty="0"/>
              <a:t>Findings</a:t>
            </a:r>
          </a:p>
          <a:p>
            <a:r>
              <a:rPr lang="en-US" dirty="0"/>
              <a:t>The study found that financial knowledge was not a significant predictor of either effective financial behaviors or risky financial behaviors.</a:t>
            </a:r>
          </a:p>
          <a:p>
            <a:r>
              <a:rPr lang="en-US" dirty="0"/>
              <a:t>Male college students had more financial knowledge than female students.</a:t>
            </a:r>
          </a:p>
          <a:p>
            <a:r>
              <a:rPr lang="en-US" dirty="0"/>
              <a:t>Students had relatively higher Financial Knowledge, but there were no significant effects regarding demographic factors.</a:t>
            </a:r>
            <a:endParaRPr lang="en-KE" dirty="0"/>
          </a:p>
        </p:txBody>
      </p:sp>
    </p:spTree>
    <p:extLst>
      <p:ext uri="{BB962C8B-B14F-4D97-AF65-F5344CB8AC3E}">
        <p14:creationId xmlns:p14="http://schemas.microsoft.com/office/powerpoint/2010/main" val="128413215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516</TotalTime>
  <Words>1440</Words>
  <Application>Microsoft Office PowerPoint</Application>
  <PresentationFormat>Widescreen</PresentationFormat>
  <Paragraphs>79</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Gill Sans MT</vt:lpstr>
      <vt:lpstr>Times New Roman</vt:lpstr>
      <vt:lpstr>Gallery</vt:lpstr>
      <vt:lpstr>Lack of financial literacy in the African American Community and how it affects acquisition of generational wealth</vt:lpstr>
      <vt:lpstr>My Topic of Interest</vt:lpstr>
      <vt:lpstr>Why I am Interested in this Topic</vt:lpstr>
      <vt:lpstr>How this Topic is Related to my Field of Study</vt:lpstr>
      <vt:lpstr>Venn Diagram of the Areas that I am Researching</vt:lpstr>
      <vt:lpstr>Qualitative Study 1</vt:lpstr>
      <vt:lpstr>Qualitative Study 1 Continued</vt:lpstr>
      <vt:lpstr>Qualitative Study #2</vt:lpstr>
      <vt:lpstr>Qualitative Study #2 Continued</vt:lpstr>
      <vt:lpstr>Quantitative Study #1</vt:lpstr>
      <vt:lpstr>Quantitative Study #1 Continued</vt:lpstr>
      <vt:lpstr>Quantitative Study #2</vt:lpstr>
      <vt:lpstr>Quantitative Study #2 Continued</vt:lpstr>
      <vt:lpstr>Institutional Sources</vt:lpstr>
      <vt:lpstr>What I have Learned in this Session</vt:lpstr>
      <vt:lpstr>Next Steps Towards Preparing for my \research</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Lack of financial literacy in the African American Community and how it affects acquisition of generational wealth.</dc:title>
  <dc:creator>Antony Ouma</dc:creator>
  <cp:lastModifiedBy>Antony Ouma</cp:lastModifiedBy>
  <cp:revision>53</cp:revision>
  <dcterms:created xsi:type="dcterms:W3CDTF">2021-07-17T19:25:19Z</dcterms:created>
  <dcterms:modified xsi:type="dcterms:W3CDTF">2021-07-18T04:03:49Z</dcterms:modified>
</cp:coreProperties>
</file>